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7"/>
  </p:notesMasterIdLst>
  <p:sldIdLst>
    <p:sldId id="275" r:id="rId2"/>
    <p:sldId id="334" r:id="rId3"/>
    <p:sldId id="333" r:id="rId4"/>
    <p:sldId id="272" r:id="rId5"/>
    <p:sldId id="286" r:id="rId6"/>
    <p:sldId id="288" r:id="rId7"/>
    <p:sldId id="289" r:id="rId8"/>
    <p:sldId id="277" r:id="rId9"/>
    <p:sldId id="290" r:id="rId10"/>
    <p:sldId id="299" r:id="rId11"/>
    <p:sldId id="291" r:id="rId12"/>
    <p:sldId id="300" r:id="rId13"/>
    <p:sldId id="292" r:id="rId14"/>
    <p:sldId id="278" r:id="rId15"/>
    <p:sldId id="301" r:id="rId16"/>
    <p:sldId id="293" r:id="rId17"/>
    <p:sldId id="294" r:id="rId18"/>
    <p:sldId id="295" r:id="rId19"/>
    <p:sldId id="302" r:id="rId20"/>
    <p:sldId id="296" r:id="rId21"/>
    <p:sldId id="303" r:id="rId22"/>
    <p:sldId id="297" r:id="rId23"/>
    <p:sldId id="298" r:id="rId24"/>
    <p:sldId id="304" r:id="rId25"/>
    <p:sldId id="315" r:id="rId26"/>
    <p:sldId id="279" r:id="rId27"/>
    <p:sldId id="305" r:id="rId28"/>
    <p:sldId id="306" r:id="rId29"/>
    <p:sldId id="307" r:id="rId30"/>
    <p:sldId id="316" r:id="rId31"/>
    <p:sldId id="308" r:id="rId32"/>
    <p:sldId id="309" r:id="rId33"/>
    <p:sldId id="310" r:id="rId34"/>
    <p:sldId id="311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12" r:id="rId43"/>
    <p:sldId id="313" r:id="rId44"/>
    <p:sldId id="324" r:id="rId45"/>
    <p:sldId id="314" r:id="rId46"/>
    <p:sldId id="280" r:id="rId47"/>
    <p:sldId id="325" r:id="rId48"/>
    <p:sldId id="326" r:id="rId49"/>
    <p:sldId id="332" r:id="rId50"/>
    <p:sldId id="327" r:id="rId51"/>
    <p:sldId id="328" r:id="rId52"/>
    <p:sldId id="329" r:id="rId53"/>
    <p:sldId id="330" r:id="rId54"/>
    <p:sldId id="331" r:id="rId55"/>
    <p:sldId id="276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D901-E768-4405-866F-399C00B82D4E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2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8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9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948264" y="6381328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248297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파이썬</a:t>
            </a:r>
            <a:endParaRPr lang="en-US" altLang="ko-KR" sz="4800" dirty="0">
              <a:solidFill>
                <a:srgbClr val="1D62F0"/>
              </a:solidFill>
              <a:latin typeface="바른돋움 3" pitchFamily="18" charset="-127"/>
              <a:ea typeface="바른돋움 3" pitchFamily="18" charset="-127"/>
            </a:endParaRPr>
          </a:p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Programming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95736" y="2132856"/>
            <a:ext cx="4680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195736" y="3933056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95736" y="2180481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변경이 불가능한 </a:t>
            </a:r>
            <a:r>
              <a:rPr lang="ko-KR" altLang="en-US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튜플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(Tuple)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1078270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튜플은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대괄호 대신 소괄호로 표시하며 원소를 변경할 수 </a:t>
            </a:r>
            <a:r>
              <a:rPr lang="ko-KR" altLang="en-US" sz="1600" dirty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없다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4BAF7D-4CA4-41D1-70B2-7FD330D34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36306" r="24013" b="51625"/>
          <a:stretch/>
        </p:blipFill>
        <p:spPr>
          <a:xfrm>
            <a:off x="391588" y="1740650"/>
            <a:ext cx="5733933" cy="159457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44742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원소 변경에 관한 </a:t>
            </a:r>
            <a:r>
              <a:rPr lang="en-US" altLang="ko-KR" sz="2800" dirty="0">
                <a:solidFill>
                  <a:srgbClr val="C00000"/>
                </a:solidFill>
                <a:latin typeface="바른돋움 1" pitchFamily="18" charset="-127"/>
                <a:ea typeface="바른돋움 1" pitchFamily="18" charset="-127"/>
              </a:rPr>
              <a:t>Error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D3F227-A5D4-E6C6-9578-4C5D69C2F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4" t="48108" r="23807" b="41390"/>
          <a:stretch/>
        </p:blipFill>
        <p:spPr>
          <a:xfrm>
            <a:off x="391588" y="4747703"/>
            <a:ext cx="5805951" cy="13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5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딕셔너리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(Dictionary)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키와 값을 하나의 원소로 가지는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순서가 없는 집합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7544" y="148478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251520" y="2144521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인덱스 숫자로 원소에 접근하면 </a:t>
            </a:r>
            <a:r>
              <a:rPr lang="en-US" altLang="ko-KR" dirty="0">
                <a:solidFill>
                  <a:srgbClr val="C00000"/>
                </a:solidFill>
                <a:latin typeface="바른돋움 1" pitchFamily="18" charset="-127"/>
                <a:ea typeface="바른돋움 1" pitchFamily="18" charset="-127"/>
              </a:rPr>
              <a:t>Error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발생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77CF4-9916-549A-876B-2A8478563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28183" r="17713" b="69861"/>
          <a:stretch/>
        </p:blipFill>
        <p:spPr>
          <a:xfrm>
            <a:off x="467544" y="1726044"/>
            <a:ext cx="7876852" cy="4388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1BD167-BA08-609E-95A4-83D1F14C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29861" r="28210" b="60189"/>
          <a:stretch/>
        </p:blipFill>
        <p:spPr>
          <a:xfrm>
            <a:off x="467544" y="2719378"/>
            <a:ext cx="3384376" cy="1457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C01D5-D97F-3E6F-E1D5-300CF71EBE96}"/>
              </a:ext>
            </a:extLst>
          </p:cNvPr>
          <p:cNvSpPr txBox="1"/>
          <p:nvPr/>
        </p:nvSpPr>
        <p:spPr>
          <a:xfrm>
            <a:off x="107504" y="4157335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원소 추가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FF8AD-9752-47F5-D61D-F8F7893B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22958" r="9838" b="68316"/>
          <a:stretch/>
        </p:blipFill>
        <p:spPr>
          <a:xfrm>
            <a:off x="453374" y="4869160"/>
            <a:ext cx="792483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8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260021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문자열 포맷 출력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6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%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기호 방식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036347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5" y="422108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{ }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기호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B9F10-759C-602C-41E9-DAE29F21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16401" r="28738" b="71539"/>
          <a:stretch/>
        </p:blipFill>
        <p:spPr>
          <a:xfrm>
            <a:off x="392575" y="1385460"/>
            <a:ext cx="4812355" cy="16581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C51631-3257-4A11-407E-804503D2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06" t="28031" r="28707" b="59909"/>
          <a:stretch/>
        </p:blipFill>
        <p:spPr>
          <a:xfrm>
            <a:off x="392575" y="4402637"/>
            <a:ext cx="4812355" cy="16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f-stings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방식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EAAADA6-3F36-AD92-F58D-56EB98A1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60219" r="32675" b="28441"/>
          <a:stretch/>
        </p:blipFill>
        <p:spPr>
          <a:xfrm>
            <a:off x="395536" y="1340767"/>
            <a:ext cx="4314463" cy="1747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3C4902-6CAC-D092-D96A-8355B10E9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8" t="40201" r="45275" b="41600"/>
          <a:stretch/>
        </p:blipFill>
        <p:spPr>
          <a:xfrm>
            <a:off x="402434" y="3990567"/>
            <a:ext cx="3107427" cy="2376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FF0B8-F29E-948A-59FC-EB338E8FF7BA}"/>
              </a:ext>
            </a:extLst>
          </p:cNvPr>
          <p:cNvSpPr txBox="1"/>
          <p:nvPr/>
        </p:nvSpPr>
        <p:spPr>
          <a:xfrm>
            <a:off x="107504" y="330414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문자열 포맷 형식</a:t>
            </a:r>
          </a:p>
        </p:txBody>
      </p:sp>
    </p:spTree>
    <p:extLst>
      <p:ext uri="{BB962C8B-B14F-4D97-AF65-F5344CB8AC3E}">
        <p14:creationId xmlns:p14="http://schemas.microsoft.com/office/powerpoint/2010/main" val="53607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7764" y="260878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 중복 없는 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set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5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셋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(set)</a:t>
            </a: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중괄호 사이에 원소를 쉼표로 구분하여 나열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48478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3562" y="414908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3528" y="348424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생성한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순서대로 원소 저장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X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27D02-3203-BDAD-1F2B-AEA910DA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33500" r="33463" b="61614"/>
          <a:stretch/>
        </p:blipFill>
        <p:spPr>
          <a:xfrm>
            <a:off x="393562" y="1845258"/>
            <a:ext cx="5096520" cy="936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030D5D-A7C1-B5C0-CC61-9479FDCCC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86" t="38515" r="33252" b="56599"/>
          <a:stretch/>
        </p:blipFill>
        <p:spPr>
          <a:xfrm>
            <a:off x="393562" y="4657655"/>
            <a:ext cx="5096520" cy="9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set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내부에 특정 원소 존재 여부 검사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05273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4" y="429309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2575" y="30689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92574" y="3214773"/>
            <a:ext cx="8067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set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원소들은 인덱싱은 불가능하지만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	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원소들의 교집합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합집합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차집합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구할 수 있다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74C1B-9DA0-0452-5EF9-9D0A64299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26776" r="31888" b="64869"/>
          <a:stretch/>
        </p:blipFill>
        <p:spPr>
          <a:xfrm>
            <a:off x="392575" y="1432501"/>
            <a:ext cx="5007580" cy="1423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134A8A-982A-A9FE-1E6C-36A16F5E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34951" r="35825" b="46397"/>
          <a:stretch/>
        </p:blipFill>
        <p:spPr>
          <a:xfrm>
            <a:off x="392574" y="4439249"/>
            <a:ext cx="2594261" cy="21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빈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set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생성 방법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4" y="458112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10680" y="3525537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중복 없는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set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의 특성을 이용한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	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리스트에서 중복 원소 제거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DF7C2-091C-CFED-43E8-DDD6910C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48347" r="42125" b="44998"/>
          <a:stretch/>
        </p:blipFill>
        <p:spPr>
          <a:xfrm>
            <a:off x="392574" y="1435594"/>
            <a:ext cx="2379225" cy="1413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14125A-C5AE-C0C2-F6BA-D4B3143FB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4" t="55182" r="29213" b="39753"/>
          <a:stretch/>
        </p:blipFill>
        <p:spPr>
          <a:xfrm>
            <a:off x="383692" y="4873247"/>
            <a:ext cx="7256050" cy="107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2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2633151"/>
            <a:ext cx="4607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타임잇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 성능 측정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0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발표를 준비하면서 사용한 프로그램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파이썬 및 기본 개발환경 IDLE 에디터 소개 - Armi Life &amp; Dev Info Blog">
            <a:extLst>
              <a:ext uri="{FF2B5EF4-FFF2-40B4-BE49-F238E27FC236}">
                <a16:creationId xmlns:a16="http://schemas.microsoft.com/office/drawing/2014/main" id="{277DAB28-7E64-EF5E-FEEA-735B1694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0" y="2027694"/>
            <a:ext cx="3673987" cy="266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] Pycharm에 원격 인터프리터 추가하고 적용하기!">
            <a:extLst>
              <a:ext uri="{FF2B5EF4-FFF2-40B4-BE49-F238E27FC236}">
                <a16:creationId xmlns:a16="http://schemas.microsoft.com/office/drawing/2014/main" id="{4D108132-0C74-3431-D281-82607293A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36143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833B7-4A9E-4C7A-35FE-455A0CF49DA1}"/>
              </a:ext>
            </a:extLst>
          </p:cNvPr>
          <p:cNvSpPr txBox="1"/>
          <p:nvPr/>
        </p:nvSpPr>
        <p:spPr>
          <a:xfrm>
            <a:off x="1471721" y="5250686"/>
            <a:ext cx="179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파이썬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IDLE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EDECC-BCF5-BBDF-F3AE-7F3A90EAC6F7}"/>
              </a:ext>
            </a:extLst>
          </p:cNvPr>
          <p:cNvSpPr txBox="1"/>
          <p:nvPr/>
        </p:nvSpPr>
        <p:spPr>
          <a:xfrm>
            <a:off x="6444208" y="5186576"/>
            <a:ext cx="179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Pycharm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반복자료형 타입 별 순회 속도 비교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406383" y="414908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검색 속도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746A52-9649-9FD7-CC0A-A0356BC29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25848" r="30313" b="55199"/>
          <a:stretch/>
        </p:blipFill>
        <p:spPr>
          <a:xfrm>
            <a:off x="406383" y="1264995"/>
            <a:ext cx="5958443" cy="1875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12CBC-08F9-12CF-9499-4109E7BAF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06" t="66120" r="30512" b="11666"/>
          <a:stretch/>
        </p:blipFill>
        <p:spPr>
          <a:xfrm>
            <a:off x="393562" y="4365105"/>
            <a:ext cx="5840268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8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668" y="2633151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변 수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8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전역 변수와 지역변수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557" y="1404839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전역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코드 전반에 걸쳐서 유효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05273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5" y="408285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내장 객체와 자료형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3A0B4-A097-A9A0-FCFF-112848875E23}"/>
              </a:ext>
            </a:extLst>
          </p:cNvPr>
          <p:cNvSpPr txBox="1"/>
          <p:nvPr/>
        </p:nvSpPr>
        <p:spPr>
          <a:xfrm>
            <a:off x="320557" y="212850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지역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선언된 해당 함수 내부에서만 유효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71ACE-55E0-FF18-24A4-1DDD47110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4" t="22773" r="43235" b="60177"/>
          <a:stretch/>
        </p:blipFill>
        <p:spPr>
          <a:xfrm>
            <a:off x="392574" y="4221088"/>
            <a:ext cx="6771714" cy="21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제한 없는 정수형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05273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1585" y="404142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dir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CCE2D-6AFB-FEF6-9DD6-1C3F3818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39584" r="38976" b="52150"/>
          <a:stretch/>
        </p:blipFill>
        <p:spPr>
          <a:xfrm>
            <a:off x="394544" y="1590151"/>
            <a:ext cx="7559947" cy="1037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4EBFF7-7D92-9261-2D52-BD4E65CAB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0" r="23226" b="59800"/>
          <a:stretch/>
        </p:blipFill>
        <p:spPr>
          <a:xfrm>
            <a:off x="391585" y="4365105"/>
            <a:ext cx="8377425" cy="20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15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예약어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161E66-2872-C92B-EB5A-8E7E327CC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67325" b="40200"/>
          <a:stretch/>
        </p:blipFill>
        <p:spPr>
          <a:xfrm>
            <a:off x="392575" y="2060848"/>
            <a:ext cx="7205927" cy="29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57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668" y="2633151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함 수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06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연평균 성장률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(CAGR)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68EB004-76DB-6F73-40AE-F4F6746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7496"/>
            <a:ext cx="7504176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1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CAGR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5536" y="426356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None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반환값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A14CB-AAFB-B9ED-085C-68CAF92C2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00" r="80712" b="8000"/>
          <a:stretch/>
        </p:blipFill>
        <p:spPr>
          <a:xfrm>
            <a:off x="398482" y="1297248"/>
            <a:ext cx="4965606" cy="2027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2E2E5E-C0EE-7197-2A67-40AF69C33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5" t="18100" r="24013" b="59347"/>
          <a:stretch/>
        </p:blipFill>
        <p:spPr>
          <a:xfrm>
            <a:off x="417238" y="4435479"/>
            <a:ext cx="3578697" cy="21352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AD5858-84BA-AED9-2853-6D5327177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1" t="41053" r="35929" b="48282"/>
          <a:stretch/>
        </p:blipFill>
        <p:spPr>
          <a:xfrm>
            <a:off x="5076056" y="4653099"/>
            <a:ext cx="2304256" cy="17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9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프로시저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(procedure),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메서드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(method)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76788" y="408129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76788" y="323396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08728" y="3397696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여러 결과값 반환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CF7A1-C2DD-1878-2337-E4C0C462BE93}"/>
              </a:ext>
            </a:extLst>
          </p:cNvPr>
          <p:cNvSpPr txBox="1"/>
          <p:nvPr/>
        </p:nvSpPr>
        <p:spPr>
          <a:xfrm>
            <a:off x="392575" y="1609055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결과값을 반환함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클래스에 속하지 않는 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EA77D-40AC-531E-6249-65CA8EDF2D6E}"/>
              </a:ext>
            </a:extLst>
          </p:cNvPr>
          <p:cNvSpPr txBox="1"/>
          <p:nvPr/>
        </p:nvSpPr>
        <p:spPr>
          <a:xfrm>
            <a:off x="392575" y="2153306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Procedure 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결과값을 반환하지 않음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814A7-159F-7FFF-3EDB-75B7056054B6}"/>
              </a:ext>
            </a:extLst>
          </p:cNvPr>
          <p:cNvSpPr txBox="1"/>
          <p:nvPr/>
        </p:nvSpPr>
        <p:spPr>
          <a:xfrm>
            <a:off x="403415" y="2689712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Method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클래스에 속하는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77F00-056C-CD39-0A19-E128D9ED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39957" r="27163" b="46208"/>
          <a:stretch/>
        </p:blipFill>
        <p:spPr>
          <a:xfrm>
            <a:off x="376788" y="4388369"/>
            <a:ext cx="4005797" cy="1721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AAAC9D-4E4A-9F92-06A8-9268EDDB6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4" t="54200" r="31420" b="27643"/>
          <a:stretch/>
        </p:blipFill>
        <p:spPr>
          <a:xfrm>
            <a:off x="5076056" y="4388368"/>
            <a:ext cx="2793512" cy="17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96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람다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(lambda)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2" y="989437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‘lambda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표현식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형태로 사용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29540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378904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134338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46210" y="320446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내장 함수 리스트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0A969D-7522-5717-F8EE-957723FC6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34958" r="26375" b="59800"/>
          <a:stretch/>
        </p:blipFill>
        <p:spPr>
          <a:xfrm>
            <a:off x="392575" y="1660271"/>
            <a:ext cx="7108999" cy="110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1AF380-B433-A93F-81B4-BC54C8D9B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5" t="16425" r="26375" b="73286"/>
          <a:stretch/>
        </p:blipFill>
        <p:spPr>
          <a:xfrm>
            <a:off x="392575" y="4170144"/>
            <a:ext cx="5467005" cy="16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0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3648" y="2609875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리스트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3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7414" y="2598003"/>
            <a:ext cx="374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모듈과 패키지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09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모듈이란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?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44742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Help()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함수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412E9-56C3-8EAF-45E7-30BD4174C275}"/>
              </a:ext>
            </a:extLst>
          </p:cNvPr>
          <p:cNvSpPr txBox="1"/>
          <p:nvPr/>
        </p:nvSpPr>
        <p:spPr>
          <a:xfrm>
            <a:off x="376789" y="1488615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컴파일이 완료된 바이너리를 의미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4F96E-FA39-A8A0-B028-225BDB9ABC87}"/>
              </a:ext>
            </a:extLst>
          </p:cNvPr>
          <p:cNvSpPr txBox="1"/>
          <p:nvPr/>
        </p:nvSpPr>
        <p:spPr>
          <a:xfrm>
            <a:off x="382700" y="2037990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파이썬에서는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1600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py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확장자를 갖는 파일 모두를 모듈이라 부름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879BA-4422-3F6B-1628-7808164EBE00}"/>
              </a:ext>
            </a:extLst>
          </p:cNvPr>
          <p:cNvSpPr txBox="1"/>
          <p:nvPr/>
        </p:nvSpPr>
        <p:spPr>
          <a:xfrm>
            <a:off x="392575" y="2626009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패키지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여러 모듈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(.</a:t>
            </a:r>
            <a:r>
              <a:rPr lang="en-US" altLang="ko-KR" sz="1600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py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파일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특정 디렉터리에 모아 놓은 것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CC297-18D4-605F-EE55-6906AD43A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12927" r="12988" b="61449"/>
          <a:stretch/>
        </p:blipFill>
        <p:spPr>
          <a:xfrm>
            <a:off x="392575" y="4631278"/>
            <a:ext cx="3819385" cy="1966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A38F29-071D-275A-D291-89BF8A8F7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49" t="14144" r="17713" b="69832"/>
          <a:stretch/>
        </p:blipFill>
        <p:spPr>
          <a:xfrm>
            <a:off x="4355976" y="4631277"/>
            <a:ext cx="4274590" cy="19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575" y="41766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7251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__file__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966FB-C2DF-397D-881D-F21CCEB843B9}"/>
              </a:ext>
            </a:extLst>
          </p:cNvPr>
          <p:cNvSpPr txBox="1"/>
          <p:nvPr/>
        </p:nvSpPr>
        <p:spPr>
          <a:xfrm>
            <a:off x="392575" y="932108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다른 모듈에 정의된 변수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클래스 등을 자유롭게 불러와서 사용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120E-E5DE-09A6-780C-F1733ED0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19826" r="25252" b="69596"/>
          <a:stretch/>
        </p:blipFill>
        <p:spPr>
          <a:xfrm>
            <a:off x="392575" y="1660580"/>
            <a:ext cx="6966847" cy="1240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6F8EC-3ECE-E674-44D4-A2EA6591E571}"/>
              </a:ext>
            </a:extLst>
          </p:cNvPr>
          <p:cNvSpPr txBox="1"/>
          <p:nvPr/>
        </p:nvSpPr>
        <p:spPr>
          <a:xfrm>
            <a:off x="319570" y="4320317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Import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module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또는 실제 파일의 위치를 알기 위해선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__file__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문자열 속성을 확인한다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130FC0-997A-5B29-F936-67DFD43D3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29986" r="25252" b="66382"/>
          <a:stretch/>
        </p:blipFill>
        <p:spPr>
          <a:xfrm>
            <a:off x="392575" y="5275179"/>
            <a:ext cx="7851833" cy="4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2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From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39" y="1139398"/>
            <a:ext cx="6837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사용하면 실행과정에서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다음에 지정한 패키지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모듈명을 생략할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0B126D4-0138-0934-F063-D97021ECE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31801" r="43700" b="53287"/>
          <a:stretch/>
        </p:blipFill>
        <p:spPr>
          <a:xfrm>
            <a:off x="538555" y="2780926"/>
            <a:ext cx="3241357" cy="18171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B18C75-6ED4-847E-229B-AF923D1A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48395" r="43700" b="36000"/>
          <a:stretch/>
        </p:blipFill>
        <p:spPr>
          <a:xfrm>
            <a:off x="5148064" y="2780926"/>
            <a:ext cx="3241357" cy="181719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9F0C240-8DC3-2A8C-9E6D-19D0CBCE4E97}"/>
              </a:ext>
            </a:extLst>
          </p:cNvPr>
          <p:cNvSpPr/>
          <p:nvPr/>
        </p:nvSpPr>
        <p:spPr>
          <a:xfrm>
            <a:off x="4175956" y="3376001"/>
            <a:ext cx="576064" cy="5760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99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as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75" y="1062278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As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예약어를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사용하면 이름이 긴 모듈명을 짧은 별명처럼 줄여서 사용할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8B251B-CD2A-3746-D57E-8C48A2D84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32774" r="41337" b="61992"/>
          <a:stretch/>
        </p:blipFill>
        <p:spPr>
          <a:xfrm>
            <a:off x="2195736" y="2199591"/>
            <a:ext cx="4886104" cy="830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82099-5E7B-1C9A-9CA0-A13C152B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37766" r="41337" b="57000"/>
          <a:stretch/>
        </p:blipFill>
        <p:spPr>
          <a:xfrm>
            <a:off x="2198696" y="4293096"/>
            <a:ext cx="4886104" cy="83042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5793949-B11C-06B6-3E3C-20F934117698}"/>
              </a:ext>
            </a:extLst>
          </p:cNvPr>
          <p:cNvSpPr/>
          <p:nvPr/>
        </p:nvSpPr>
        <p:spPr>
          <a:xfrm>
            <a:off x="4210479" y="3301517"/>
            <a:ext cx="723041" cy="72008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2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패키지의 경로 속성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1078270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중에서도 경로 속성을 갖는 것들만 패키지라 부를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26356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 생성하기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1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02D82-EE23-03F8-49CF-D465CE0AE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67776" r="27162" b="20601"/>
          <a:stretch/>
        </p:blipFill>
        <p:spPr>
          <a:xfrm>
            <a:off x="392575" y="1810503"/>
            <a:ext cx="7241767" cy="15031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7CFCA-7509-2E23-21B7-B4EF12234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00" t="19169" r="42125" b="69778"/>
          <a:stretch/>
        </p:blipFill>
        <p:spPr>
          <a:xfrm>
            <a:off x="4716017" y="4706800"/>
            <a:ext cx="3594184" cy="1576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84B1CF-98D8-DF75-6055-6C94F5507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65" t="19169" r="42901" b="70473"/>
          <a:stretch/>
        </p:blipFill>
        <p:spPr>
          <a:xfrm>
            <a:off x="392575" y="4708905"/>
            <a:ext cx="3651127" cy="15766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F51988-0719-DAF4-81E9-2131152D65B2}"/>
              </a:ext>
            </a:extLst>
          </p:cNvPr>
          <p:cNvSpPr txBox="1"/>
          <p:nvPr/>
        </p:nvSpPr>
        <p:spPr>
          <a:xfrm>
            <a:off x="319570" y="4357043"/>
            <a:ext cx="378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(C:\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myPackage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\moduleA.py)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D44D25-FFBC-213E-B3DE-884A1948C7A5}"/>
              </a:ext>
            </a:extLst>
          </p:cNvPr>
          <p:cNvSpPr txBox="1"/>
          <p:nvPr/>
        </p:nvSpPr>
        <p:spPr>
          <a:xfrm>
            <a:off x="4716017" y="4331293"/>
            <a:ext cx="378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 (C:\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myPackage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\moduleB.py)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233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40148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 생성하기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2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94388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DC1375E-E28D-5D6E-A816-CD29C8BF9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2" t="20600" r="18500" b="24801"/>
          <a:stretch/>
        </p:blipFill>
        <p:spPr>
          <a:xfrm>
            <a:off x="899592" y="1305603"/>
            <a:ext cx="6262848" cy="46085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F09C69-CAEA-1AE8-659C-1C37C284756E}"/>
              </a:ext>
            </a:extLst>
          </p:cNvPr>
          <p:cNvSpPr/>
          <p:nvPr/>
        </p:nvSpPr>
        <p:spPr>
          <a:xfrm>
            <a:off x="2339752" y="2492896"/>
            <a:ext cx="3744416" cy="144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497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531" y="481546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__name__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속성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5536" y="4038615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5536" y="3191287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22531" y="3331538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moduleB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를 파이썬 셸에서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ABFC1D-2E9E-83D8-EEC2-D302546BD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6" t="29000" r="71974" b="66551"/>
          <a:stretch/>
        </p:blipFill>
        <p:spPr>
          <a:xfrm>
            <a:off x="422160" y="1621032"/>
            <a:ext cx="5835609" cy="8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9C9356-3E95-2C69-EA79-43D8C99CC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8" t="33201" r="27949" b="49749"/>
          <a:stretch/>
        </p:blipFill>
        <p:spPr>
          <a:xfrm>
            <a:off x="322532" y="4359982"/>
            <a:ext cx="7777280" cy="18773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3BC468-550F-E458-8C0A-69AD7C10F949}"/>
              </a:ext>
            </a:extLst>
          </p:cNvPr>
          <p:cNvSpPr/>
          <p:nvPr/>
        </p:nvSpPr>
        <p:spPr>
          <a:xfrm>
            <a:off x="323528" y="4921698"/>
            <a:ext cx="2376264" cy="163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86C57A-7F34-A1A3-3688-C37F0BED9E03}"/>
              </a:ext>
            </a:extLst>
          </p:cNvPr>
          <p:cNvSpPr/>
          <p:nvPr/>
        </p:nvSpPr>
        <p:spPr>
          <a:xfrm>
            <a:off x="323528" y="5574898"/>
            <a:ext cx="2736304" cy="1583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1FF8F-2B48-C61E-4B0A-685629C508A6}"/>
              </a:ext>
            </a:extLst>
          </p:cNvPr>
          <p:cNvSpPr txBox="1"/>
          <p:nvPr/>
        </p:nvSpPr>
        <p:spPr>
          <a:xfrm>
            <a:off x="422143" y="1252157"/>
            <a:ext cx="7102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명령창에서 파이썬 셸을 이용하여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moduleB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실행</a:t>
            </a:r>
            <a:endParaRPr lang="ko-KR" altLang="en-US" sz="16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443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pycache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디렉터리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19570" y="1014393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9258EF1-01C4-788A-EF3B-27A6D5262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8" t="21280" r="18499" b="20601"/>
          <a:stretch/>
        </p:blipFill>
        <p:spPr>
          <a:xfrm>
            <a:off x="1763688" y="1537613"/>
            <a:ext cx="5616624" cy="43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21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570" y="479166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Main()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 만들기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68E172-7C2A-B603-3F6C-0D0F714B6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34600" r="61812" b="47521"/>
          <a:stretch/>
        </p:blipFill>
        <p:spPr>
          <a:xfrm>
            <a:off x="392575" y="1479520"/>
            <a:ext cx="3991784" cy="2039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C2E9B-0D0A-9A9F-DF5C-AAD18DF03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7" t="31800" r="47613" b="51471"/>
          <a:stretch/>
        </p:blipFill>
        <p:spPr>
          <a:xfrm>
            <a:off x="392575" y="3861048"/>
            <a:ext cx="6686889" cy="15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Sort()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리스트를 직접 정렬하고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None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반환하는 함수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600"/>
              </a:lnSpc>
            </a:pPr>
            <a:r>
              <a:rPr lang="ko-KR" altLang="en-US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리스트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에서만 사용할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                                                                   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A477FCD-AAAE-508A-2748-4F730E80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2" t="20600" r="33463" b="72400"/>
          <a:stretch/>
        </p:blipFill>
        <p:spPr>
          <a:xfrm>
            <a:off x="394549" y="1916833"/>
            <a:ext cx="3385363" cy="12960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62F470-F1DF-868F-49ED-11C540F1BE5B}"/>
              </a:ext>
            </a:extLst>
          </p:cNvPr>
          <p:cNvSpPr txBox="1"/>
          <p:nvPr/>
        </p:nvSpPr>
        <p:spPr>
          <a:xfrm>
            <a:off x="392575" y="4119373"/>
            <a:ext cx="835292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Tuple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 반복 가능한 자료형에 </a:t>
            </a:r>
            <a:r>
              <a:rPr lang="ko-KR" altLang="en-US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모두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Sort()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함수보다는 다소 느리지만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기존의 리스트에는 영향을 주지 않는다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3562" y="47419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Sorted()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7ED1B36-AE12-58FF-E45A-97C3432D7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9" t="30728" r="33166" b="60718"/>
          <a:stretch/>
        </p:blipFill>
        <p:spPr>
          <a:xfrm>
            <a:off x="394548" y="4869611"/>
            <a:ext cx="3385363" cy="15837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파이썬의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선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DFE36B5-02AC-C8D7-BFAE-5A7E138D2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0601" r="39763" b="43000"/>
          <a:stretch/>
        </p:blipFill>
        <p:spPr>
          <a:xfrm>
            <a:off x="1331640" y="1628800"/>
            <a:ext cx="604590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2652585"/>
            <a:ext cx="550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객체지향 프로그래밍</a:t>
            </a: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37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클래스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646054C-BFB7-C45F-61AA-F4C414E43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50000" r="36613" b="31032"/>
          <a:stretch/>
        </p:blipFill>
        <p:spPr>
          <a:xfrm>
            <a:off x="660440" y="2136430"/>
            <a:ext cx="7823120" cy="25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상속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8BDF52F-ADE8-0D66-ACE3-60BE33EFB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0400" r="44487" b="38800"/>
          <a:stretch/>
        </p:blipFill>
        <p:spPr>
          <a:xfrm>
            <a:off x="395536" y="1988839"/>
            <a:ext cx="4058643" cy="2880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22A5FB-9E21-D454-E7AE-F4A399882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86" t="63195" r="53221" b="19095"/>
          <a:stretch/>
        </p:blipFill>
        <p:spPr>
          <a:xfrm>
            <a:off x="4912720" y="2203693"/>
            <a:ext cx="3835744" cy="24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클래스 변수와 인스턴스 변수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421171" y="436510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클래스 메서드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412E9-56C3-8EAF-45E7-30BD4174C275}"/>
              </a:ext>
            </a:extLst>
          </p:cNvPr>
          <p:cNvSpPr txBox="1"/>
          <p:nvPr/>
        </p:nvSpPr>
        <p:spPr>
          <a:xfrm>
            <a:off x="376789" y="1488615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클래스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클래스 내부에 존재하면서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method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밖에 정의된 변수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4F96E-FA39-A8A0-B028-225BDB9ABC87}"/>
              </a:ext>
            </a:extLst>
          </p:cNvPr>
          <p:cNvSpPr txBox="1"/>
          <p:nvPr/>
        </p:nvSpPr>
        <p:spPr>
          <a:xfrm>
            <a:off x="421171" y="190342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클래스의 모든 인스턴스는 클래스 변수를 공유한다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879BA-4422-3F6B-1628-7808164EBE00}"/>
              </a:ext>
            </a:extLst>
          </p:cNvPr>
          <p:cNvSpPr txBox="1"/>
          <p:nvPr/>
        </p:nvSpPr>
        <p:spPr>
          <a:xfrm>
            <a:off x="392575" y="262600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인스턴스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method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내부에서 정의된다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80784-E8B8-F7F9-21DB-17786F35F800}"/>
              </a:ext>
            </a:extLst>
          </p:cNvPr>
          <p:cNvSpPr txBox="1"/>
          <p:nvPr/>
        </p:nvSpPr>
        <p:spPr>
          <a:xfrm>
            <a:off x="454715" y="3068697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변수명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앞에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self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붙는데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해당 인스턴스에서만 사용할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1F9AF-C1CF-FA11-DE88-2332F1E148A5}"/>
              </a:ext>
            </a:extLst>
          </p:cNvPr>
          <p:cNvSpPr txBox="1"/>
          <p:nvPr/>
        </p:nvSpPr>
        <p:spPr>
          <a:xfrm>
            <a:off x="373835" y="4728974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__</a:t>
            </a:r>
            <a:r>
              <a:rPr lang="en-US" altLang="ko-KR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init</a:t>
            </a: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__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생성자 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2BBD1-FD10-31E1-A6A4-BEECEEFED2C0}"/>
              </a:ext>
            </a:extLst>
          </p:cNvPr>
          <p:cNvSpPr txBox="1"/>
          <p:nvPr/>
        </p:nvSpPr>
        <p:spPr>
          <a:xfrm>
            <a:off x="376789" y="545155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__del__ </a:t>
            </a:r>
            <a:r>
              <a:rPr lang="ko-KR" altLang="en-US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소멸자</a:t>
            </a:r>
            <a:endParaRPr lang="ko-KR" altLang="en-US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728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클래스 메서드 예시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83899DD-FB2E-67B5-4ED3-8C1ED777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5481" r="38187" b="39358"/>
          <a:stretch/>
        </p:blipFill>
        <p:spPr>
          <a:xfrm>
            <a:off x="1475654" y="1312020"/>
            <a:ext cx="5937725" cy="2736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06A5E6-FE43-6F83-BE07-75E95B460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61655" r="38187" b="17801"/>
          <a:stretch/>
        </p:blipFill>
        <p:spPr>
          <a:xfrm>
            <a:off x="1475655" y="4296263"/>
            <a:ext cx="5937725" cy="22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6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6672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__doc__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독스트링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7EAA97A-68EA-583C-DD97-FE2BE5A31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1" t="33201" r="59450" b="16401"/>
          <a:stretch/>
        </p:blipFill>
        <p:spPr>
          <a:xfrm>
            <a:off x="1763688" y="1484784"/>
            <a:ext cx="5266503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2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720" y="2739415"/>
            <a:ext cx="550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파일 처리 및 외부 라이브러리 활용</a:t>
            </a: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2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Request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로 인터넷에서 이미지 파일 가져오기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1DB015C-64E7-FF39-20D5-1E0775ECE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0" t="26200" r="38187" b="57201"/>
          <a:stretch/>
        </p:blipFill>
        <p:spPr>
          <a:xfrm>
            <a:off x="392575" y="1978396"/>
            <a:ext cx="8024951" cy="14853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DC1002-7F88-6AFA-F747-02CE0450B98C}"/>
              </a:ext>
            </a:extLst>
          </p:cNvPr>
          <p:cNvSpPr/>
          <p:nvPr/>
        </p:nvSpPr>
        <p:spPr>
          <a:xfrm>
            <a:off x="392575" y="1978396"/>
            <a:ext cx="2170112" cy="1929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76FBF-E979-3828-6B22-7924D229B7E1}"/>
              </a:ext>
            </a:extLst>
          </p:cNvPr>
          <p:cNvSpPr txBox="1"/>
          <p:nvPr/>
        </p:nvSpPr>
        <p:spPr>
          <a:xfrm>
            <a:off x="355088" y="1449142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명령창에서 </a:t>
            </a: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pip install requests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입력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8962A-5FB3-4EFD-D595-48C62E236C1F}"/>
              </a:ext>
            </a:extLst>
          </p:cNvPr>
          <p:cNvSpPr txBox="1"/>
          <p:nvPr/>
        </p:nvSpPr>
        <p:spPr>
          <a:xfrm>
            <a:off x="333386" y="365806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코드 작성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8F148-1634-1EAC-F3EC-9A7F6E7FE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9" t="21271" r="60237" b="70450"/>
          <a:stretch/>
        </p:blipFill>
        <p:spPr>
          <a:xfrm>
            <a:off x="420193" y="4304260"/>
            <a:ext cx="4807878" cy="12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6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F33486-6B3D-0000-6898-CC7F8DC0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" t="11562" r="48376" b="84373"/>
          <a:stretch/>
        </p:blipFill>
        <p:spPr>
          <a:xfrm>
            <a:off x="392575" y="2007376"/>
            <a:ext cx="7735429" cy="595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필로로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이미지 보여주기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DC1002-7F88-6AFA-F747-02CE0450B98C}"/>
              </a:ext>
            </a:extLst>
          </p:cNvPr>
          <p:cNvSpPr/>
          <p:nvPr/>
        </p:nvSpPr>
        <p:spPr>
          <a:xfrm>
            <a:off x="377771" y="2057688"/>
            <a:ext cx="2170112" cy="2238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76FBF-E979-3828-6B22-7924D229B7E1}"/>
              </a:ext>
            </a:extLst>
          </p:cNvPr>
          <p:cNvSpPr txBox="1"/>
          <p:nvPr/>
        </p:nvSpPr>
        <p:spPr>
          <a:xfrm>
            <a:off x="355088" y="1449142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명령창에서 </a:t>
            </a: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pip install pillow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입력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8962A-5FB3-4EFD-D595-48C62E236C1F}"/>
              </a:ext>
            </a:extLst>
          </p:cNvPr>
          <p:cNvSpPr txBox="1"/>
          <p:nvPr/>
        </p:nvSpPr>
        <p:spPr>
          <a:xfrm>
            <a:off x="333386" y="365806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코드 작성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28483-2DD9-3115-2E18-2178C6E8F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29818" r="71263" b="57000"/>
          <a:stretch/>
        </p:blipFill>
        <p:spPr>
          <a:xfrm>
            <a:off x="392575" y="4218765"/>
            <a:ext cx="4617477" cy="18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0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append()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넘겨받은 인수의 자료형에 상관 없이 리스트 뒤에 그대로 추가한다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62F470-F1DF-868F-49ED-11C540F1BE5B}"/>
              </a:ext>
            </a:extLst>
          </p:cNvPr>
          <p:cNvSpPr txBox="1"/>
          <p:nvPr/>
        </p:nvSpPr>
        <p:spPr>
          <a:xfrm>
            <a:off x="392575" y="4119373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넘겨받은 인수가 반복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자료형일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경우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 자료형 내부의 원소를 추가한다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3562" y="47419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extend()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BF85-CF1C-6F3C-2627-2940A3FDD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2" t="41668" r="34251" b="51074"/>
          <a:stretch/>
        </p:blipFill>
        <p:spPr>
          <a:xfrm>
            <a:off x="394550" y="1831786"/>
            <a:ext cx="3514864" cy="1401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FAF4A7-1425-7014-95A3-98B17277B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3" t="52039" r="33980" b="40703"/>
          <a:stretch/>
        </p:blipFill>
        <p:spPr>
          <a:xfrm>
            <a:off x="394550" y="4982157"/>
            <a:ext cx="3514864" cy="14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8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실행 결과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B07E723-D546-C735-913A-D497E084A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5201" b="10801"/>
          <a:stretch/>
        </p:blipFill>
        <p:spPr>
          <a:xfrm>
            <a:off x="1320793" y="1412776"/>
            <a:ext cx="5904656" cy="3490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3B7B5-31CE-FE6C-C7D3-9934D02DC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3" t="47908" r="25489" b="48650"/>
          <a:stretch/>
        </p:blipFill>
        <p:spPr>
          <a:xfrm>
            <a:off x="148540" y="5301210"/>
            <a:ext cx="8846919" cy="8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6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49998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‘</a:t>
            </a:r>
            <a:r>
              <a:rPr lang="en-US" altLang="ko-KR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With~as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파일 객체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:’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로 이미지 파일 복사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421171" y="436510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SHA-2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E97CB-5F4E-3726-791F-545521628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26200" r="23226" b="57201"/>
          <a:stretch/>
        </p:blipFill>
        <p:spPr>
          <a:xfrm>
            <a:off x="392574" y="1351124"/>
            <a:ext cx="6090591" cy="2005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C9A3BB-D7CF-FD4B-40AA-40F3CBD3A9D1}"/>
              </a:ext>
            </a:extLst>
          </p:cNvPr>
          <p:cNvSpPr txBox="1"/>
          <p:nvPr/>
        </p:nvSpPr>
        <p:spPr>
          <a:xfrm>
            <a:off x="319570" y="4646916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SHA-2 :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미국 국가안보국이 설계한 해시 함수들의 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154E3-4AE1-A754-E2BC-9B3CD71EF1FF}"/>
              </a:ext>
            </a:extLst>
          </p:cNvPr>
          <p:cNvSpPr txBox="1"/>
          <p:nvPr/>
        </p:nvSpPr>
        <p:spPr>
          <a:xfrm>
            <a:off x="319570" y="5086462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이중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SHA-256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은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256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비트 즉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, 64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바이트의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해시값을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반환한다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33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SHA-256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057234-FE90-3637-B52B-33F184D8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12200" r="24013" b="64000"/>
          <a:stretch/>
        </p:blipFill>
        <p:spPr>
          <a:xfrm>
            <a:off x="1850491" y="1374432"/>
            <a:ext cx="5328592" cy="2588171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54B3451-BC3D-B737-3A9B-785A5302C9E8}"/>
              </a:ext>
            </a:extLst>
          </p:cNvPr>
          <p:cNvSpPr/>
          <p:nvPr/>
        </p:nvSpPr>
        <p:spPr>
          <a:xfrm>
            <a:off x="4154747" y="4266403"/>
            <a:ext cx="720080" cy="72008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4158E-F42D-F9DA-695A-FC11FA2C5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64011" r="34250" b="31800"/>
          <a:stretch/>
        </p:blipFill>
        <p:spPr>
          <a:xfrm>
            <a:off x="604283" y="5323088"/>
            <a:ext cx="7821008" cy="5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74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맷플롯립으로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이미지 가공하기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54B35E-5F2A-8103-6BB4-3240B552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10800" r="30313" b="76600"/>
          <a:stretch/>
        </p:blipFill>
        <p:spPr>
          <a:xfrm>
            <a:off x="1973232" y="1698470"/>
            <a:ext cx="5191614" cy="173053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E30C4BE-170A-E23C-17EF-76E335F853C0}"/>
              </a:ext>
            </a:extLst>
          </p:cNvPr>
          <p:cNvSpPr/>
          <p:nvPr/>
        </p:nvSpPr>
        <p:spPr>
          <a:xfrm>
            <a:off x="4208999" y="3642685"/>
            <a:ext cx="720080" cy="72008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4FDA6-4FFF-FFC2-7655-B84ED6571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62599" r="53150" b="13601"/>
          <a:stretch/>
        </p:blipFill>
        <p:spPr>
          <a:xfrm>
            <a:off x="3347864" y="4543411"/>
            <a:ext cx="2448272" cy="19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11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의사 색상 적용하기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421171" y="426356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78756" y="3670219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맷플롯립으로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이미지 비교하기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928C7-410B-464B-8CAA-FD3B7BE9E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23400" r="36613" b="71000"/>
          <a:stretch/>
        </p:blipFill>
        <p:spPr>
          <a:xfrm>
            <a:off x="421171" y="1916832"/>
            <a:ext cx="2998701" cy="72007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EDDE72B-6C9F-D6EA-5F9D-B612C0480F19}"/>
              </a:ext>
            </a:extLst>
          </p:cNvPr>
          <p:cNvSpPr/>
          <p:nvPr/>
        </p:nvSpPr>
        <p:spPr>
          <a:xfrm>
            <a:off x="3773981" y="2024844"/>
            <a:ext cx="576064" cy="50405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D5BD03-4995-1FB4-1D1F-663A217D3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72053" r="38187" b="12402"/>
          <a:stretch/>
        </p:blipFill>
        <p:spPr>
          <a:xfrm>
            <a:off x="4474471" y="1755210"/>
            <a:ext cx="4297665" cy="1193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756F49-74EB-A7C0-BD61-0E893C204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73" t="21782" r="28738" b="53326"/>
          <a:stretch/>
        </p:blipFill>
        <p:spPr>
          <a:xfrm>
            <a:off x="421171" y="4452303"/>
            <a:ext cx="3574765" cy="2112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D490FB-3766-C629-E9C6-ADC6DE7F2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6" b="9401"/>
          <a:stretch/>
        </p:blipFill>
        <p:spPr>
          <a:xfrm>
            <a:off x="4166203" y="4303610"/>
            <a:ext cx="4366237" cy="23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81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824361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감사합니다</a:t>
            </a:r>
            <a:r>
              <a:rPr lang="en-US" altLang="ko-KR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구분자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변경하기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(split(), join(), replace())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문자열 내부의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‘/’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‘-’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 교체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20557" y="422108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천 단위 숫자를 쉼표로 구분하기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6F211-0AE5-F62D-0F40-7CF36A935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3" t="61826" r="28275" b="30916"/>
          <a:stretch/>
        </p:blipFill>
        <p:spPr>
          <a:xfrm>
            <a:off x="394550" y="1831786"/>
            <a:ext cx="5401586" cy="1401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8DAD6D-7F3D-4842-4AB5-9DA7A4375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3" t="68816" r="28275" b="20832"/>
          <a:stretch/>
        </p:blipFill>
        <p:spPr>
          <a:xfrm>
            <a:off x="393562" y="4370036"/>
            <a:ext cx="5401586" cy="19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리스트 복사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전체 영역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슬라이싱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[:]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은 새로운 리스트를 반환한다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5536" y="407707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3528" y="3484240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* [:]</a:t>
            </a:r>
            <a:r>
              <a:rPr lang="ko-KR" altLang="en-US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를 사용하여 리스트 복사하면</a:t>
            </a:r>
            <a:r>
              <a:rPr lang="en-US" altLang="ko-KR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기존 리스트 변경 </a:t>
            </a:r>
            <a:r>
              <a:rPr lang="en-US" altLang="ko-KR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X</a:t>
            </a:r>
            <a:endParaRPr lang="ko-KR" altLang="en-US" sz="2000" dirty="0">
              <a:solidFill>
                <a:srgbClr val="FF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26682-42CF-A108-A08B-B510F0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15001" r="28738" b="78559"/>
          <a:stretch/>
        </p:blipFill>
        <p:spPr>
          <a:xfrm>
            <a:off x="393562" y="1934699"/>
            <a:ext cx="5791874" cy="1065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8C6F57-6076-C7B4-42A8-41D575115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21442" r="28738" b="69676"/>
          <a:stretch/>
        </p:blipFill>
        <p:spPr>
          <a:xfrm>
            <a:off x="400458" y="4491257"/>
            <a:ext cx="5791874" cy="14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56" y="752406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리스트의 모든 원소에 대하여 제곱을 구하는 예제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C85165-0490-5BA0-3118-5DD5CD736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33337" r="32675" b="53034"/>
          <a:stretch/>
        </p:blipFill>
        <p:spPr>
          <a:xfrm>
            <a:off x="398494" y="2276872"/>
            <a:ext cx="6065792" cy="29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리스트 내포를 활용한 예제 변형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5536" y="450912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결과가 짝수일 때만 원소로 저장하는 코드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E17AF1-1C6E-815C-535D-158A5B833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49509" r="32675" b="43060"/>
          <a:stretch/>
        </p:blipFill>
        <p:spPr>
          <a:xfrm>
            <a:off x="392575" y="1421252"/>
            <a:ext cx="6065792" cy="1609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A4A752-FB57-7DC8-8695-A92975E9B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6" t="59698" r="25427" b="33320"/>
          <a:stretch/>
        </p:blipFill>
        <p:spPr>
          <a:xfrm>
            <a:off x="392575" y="4802016"/>
            <a:ext cx="7239765" cy="12360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4A5040-20F5-0CD9-3CB2-EC65E18EF816}"/>
              </a:ext>
            </a:extLst>
          </p:cNvPr>
          <p:cNvSpPr txBox="1"/>
          <p:nvPr/>
        </p:nvSpPr>
        <p:spPr>
          <a:xfrm>
            <a:off x="392575" y="4119373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2</a:t>
            </a:r>
            <a:r>
              <a:rPr lang="ko-KR" altLang="en-US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로 나눗셈 연산을 활용하여 나머지가 </a:t>
            </a: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일때는</a:t>
            </a:r>
            <a:r>
              <a:rPr lang="ko-KR" altLang="en-US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짝수임을 활용하였다</a:t>
            </a: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714</Words>
  <Application>Microsoft Office PowerPoint</Application>
  <PresentationFormat>화면 슬라이드 쇼(4:3)</PresentationFormat>
  <Paragraphs>130</Paragraphs>
  <Slides>55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나눔고딕</vt:lpstr>
      <vt:lpstr>나눔바른고딕</vt:lpstr>
      <vt:lpstr>맑은 고딕</vt:lpstr>
      <vt:lpstr>바른돋움 1</vt:lpstr>
      <vt:lpstr>바른돋움 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조장현</cp:lastModifiedBy>
  <cp:revision>91</cp:revision>
  <dcterms:created xsi:type="dcterms:W3CDTF">2014-07-24T06:00:16Z</dcterms:created>
  <dcterms:modified xsi:type="dcterms:W3CDTF">2022-07-01T02:39:45Z</dcterms:modified>
</cp:coreProperties>
</file>